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89" r:id="rId10"/>
    <p:sldId id="290" r:id="rId11"/>
    <p:sldId id="265" r:id="rId12"/>
    <p:sldId id="291" r:id="rId13"/>
    <p:sldId id="287" r:id="rId14"/>
    <p:sldId id="279" r:id="rId15"/>
    <p:sldId id="280" r:id="rId16"/>
    <p:sldId id="281" r:id="rId17"/>
    <p:sldId id="266" r:id="rId18"/>
    <p:sldId id="267" r:id="rId19"/>
    <p:sldId id="268" r:id="rId20"/>
    <p:sldId id="269" r:id="rId21"/>
    <p:sldId id="270" r:id="rId22"/>
    <p:sldId id="271" r:id="rId23"/>
    <p:sldId id="292" r:id="rId24"/>
    <p:sldId id="272" r:id="rId25"/>
    <p:sldId id="288" r:id="rId26"/>
    <p:sldId id="273" r:id="rId27"/>
    <p:sldId id="293" r:id="rId28"/>
    <p:sldId id="274" r:id="rId29"/>
    <p:sldId id="282" r:id="rId30"/>
    <p:sldId id="283" r:id="rId31"/>
    <p:sldId id="275" r:id="rId32"/>
    <p:sldId id="276" r:id="rId33"/>
    <p:sldId id="277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5399" y="1262268"/>
            <a:ext cx="5518066" cy="2268559"/>
          </a:xfrm>
        </p:spPr>
        <p:txBody>
          <a:bodyPr/>
          <a:lstStyle/>
          <a:p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Research Onion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3061" y="4065105"/>
            <a:ext cx="7314866" cy="2425146"/>
          </a:xfrm>
        </p:spPr>
        <p:txBody>
          <a:bodyPr>
            <a:noAutofit/>
          </a:bodyPr>
          <a:lstStyle/>
          <a:p>
            <a:r>
              <a:rPr lang="en-IN" sz="2800" dirty="0" err="1" smtClean="0"/>
              <a:t>Prof.</a:t>
            </a:r>
            <a:r>
              <a:rPr lang="en-IN" sz="2800" dirty="0" smtClean="0"/>
              <a:t> Pravin Kumar</a:t>
            </a:r>
          </a:p>
          <a:p>
            <a:r>
              <a:rPr lang="en-IN" sz="2800" dirty="0" smtClean="0"/>
              <a:t>Ph.D. (IITD), Operations and Supply Chain Management</a:t>
            </a:r>
          </a:p>
          <a:p>
            <a:r>
              <a:rPr lang="en-IN" sz="2800" dirty="0" smtClean="0"/>
              <a:t>Dept. of Mechanical </a:t>
            </a:r>
            <a:r>
              <a:rPr lang="en-IN" sz="2800" dirty="0" smtClean="0"/>
              <a:t>Engineering</a:t>
            </a:r>
          </a:p>
          <a:p>
            <a:r>
              <a:rPr lang="en-GB" sz="2800" dirty="0" smtClean="0"/>
              <a:t>DTU, Delhi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2253" y="89396"/>
            <a:ext cx="3239747" cy="3239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2253" y="4124272"/>
            <a:ext cx="3239747" cy="27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358" y="808056"/>
            <a:ext cx="9158782" cy="1077229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chemeClr val="accent5">
                    <a:lumMod val="75000"/>
                  </a:schemeClr>
                </a:solidFill>
              </a:rPr>
              <a:t>Research Philosophy </a:t>
            </a:r>
            <a:r>
              <a:rPr lang="en-IN" sz="3600" b="1" dirty="0" smtClean="0">
                <a:solidFill>
                  <a:schemeClr val="accent5">
                    <a:lumMod val="75000"/>
                  </a:schemeClr>
                </a:solidFill>
              </a:rPr>
              <a:t>5: Postmodernism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358" y="1714186"/>
            <a:ext cx="8492861" cy="3997828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Postmodernism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term used </a:t>
            </a:r>
            <a:r>
              <a:rPr lang="en-GB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refer to </a:t>
            </a:r>
            <a:r>
              <a:rPr lang="en-GB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variety of artistic, cultural, and philosophical movements that claim to mark a break from modernism.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in common the conviction that it is no longer possible to rely upon previous ways of depicting the world.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8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26" y="559577"/>
            <a:ext cx="7958331" cy="1077229"/>
          </a:xfrm>
        </p:spPr>
        <p:txBody>
          <a:bodyPr/>
          <a:lstStyle/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Onion Layer 2: Research Approach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278" y="1143000"/>
            <a:ext cx="8457618" cy="5645426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FFFF00"/>
                </a:solidFill>
              </a:rPr>
              <a:t>Inductive</a:t>
            </a:r>
            <a:r>
              <a:rPr lang="en-GB" dirty="0"/>
              <a:t> approaches entail 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generating theories from research</a:t>
            </a:r>
            <a:r>
              <a:rPr lang="en-GB" dirty="0"/>
              <a:t>, rather than starting a project with a theory as a foundation. </a:t>
            </a:r>
            <a:endParaRPr lang="en-GB" dirty="0" smtClean="0"/>
          </a:p>
          <a:p>
            <a:r>
              <a:rPr lang="en-GB" b="1" dirty="0" smtClean="0">
                <a:solidFill>
                  <a:srgbClr val="FFFF00"/>
                </a:solidFill>
              </a:rPr>
              <a:t>Deductive</a:t>
            </a:r>
            <a:r>
              <a:rPr lang="en-GB" dirty="0"/>
              <a:t> approaches, on the other hand, 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begin with a theory and aim to build on it </a:t>
            </a:r>
            <a:r>
              <a:rPr lang="en-GB" dirty="0"/>
              <a:t>(or test it) through research</a:t>
            </a:r>
            <a:r>
              <a:rPr lang="en-GB" dirty="0" smtClean="0"/>
              <a:t>.</a:t>
            </a:r>
          </a:p>
          <a:p>
            <a:r>
              <a:rPr lang="en-GB" dirty="0"/>
              <a:t>An 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inductive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approach</a:t>
            </a:r>
            <a:r>
              <a:rPr lang="en-GB" b="1" dirty="0"/>
              <a:t> </a:t>
            </a:r>
            <a:r>
              <a:rPr lang="en-GB" dirty="0"/>
              <a:t>could be used in the study of an otherwise unknown isolated community. There is 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very little knowledge</a:t>
            </a:r>
            <a:r>
              <a:rPr lang="en-GB" dirty="0"/>
              <a:t> about this community, and therefore, research would have to be conducted to gain information on the community, thus leading to the </a:t>
            </a:r>
            <a:r>
              <a:rPr lang="en-GB" b="1" dirty="0">
                <a:solidFill>
                  <a:schemeClr val="accent4">
                    <a:lumMod val="75000"/>
                  </a:schemeClr>
                </a:solidFill>
              </a:rPr>
              <a:t>formation of theories</a:t>
            </a:r>
            <a:r>
              <a:rPr lang="en-GB" b="1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r>
              <a:rPr lang="en-GB" dirty="0"/>
              <a:t>A 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deductive approach</a:t>
            </a:r>
            <a:r>
              <a:rPr lang="en-GB" dirty="0"/>
              <a:t> would be taken when investigating changes in the physical properties of animals over time, as this would likely be 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rooted in the theory</a:t>
            </a:r>
            <a:r>
              <a:rPr lang="en-GB" dirty="0"/>
              <a:t> of evolution. In other words, the starting point is a well-established pre-existing body of research.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96" y="4910280"/>
            <a:ext cx="2541104" cy="19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5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0233" y="1885285"/>
            <a:ext cx="9093723" cy="3997828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Abductive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reasoning starts with observations to infer the most likely, plausible explanation for those 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observations.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generate a plausible hypothesis when faced with surprising or incomplete data. 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"best available" or "most likely" explanation for the observations. 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Onion Layer 2: Research Approach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63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0498" y="1198908"/>
            <a:ext cx="8239540" cy="547615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01900" y="381000"/>
            <a:ext cx="7958138" cy="1076325"/>
          </a:xfrm>
        </p:spPr>
        <p:txBody>
          <a:bodyPr/>
          <a:lstStyle/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Onion Layer 2: Research Approach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148" y="1394466"/>
            <a:ext cx="3995530" cy="3396196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l"/>
            <a:r>
              <a:rPr lang="en-GB" b="1" i="1" dirty="0"/>
              <a:t>Schematic representation of deductive approach to research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5975" y="33792"/>
            <a:ext cx="5724938" cy="68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546" y="1106230"/>
            <a:ext cx="4126924" cy="5036153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l"/>
            <a:r>
              <a:rPr lang="en-GB" b="1" i="1" dirty="0"/>
              <a:t>Schematic representation of inductive approach to research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198" y="233777"/>
            <a:ext cx="5763850" cy="66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209" y="708665"/>
            <a:ext cx="3240157" cy="5393961"/>
          </a:xfrm>
          <a:solidFill>
            <a:schemeClr val="accent2"/>
          </a:solidFill>
        </p:spPr>
        <p:txBody>
          <a:bodyPr/>
          <a:lstStyle/>
          <a:p>
            <a:pPr algn="l"/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>Schematic </a:t>
            </a:r>
            <a:r>
              <a:rPr lang="en-GB" b="1" dirty="0"/>
              <a:t>representation of </a:t>
            </a:r>
            <a:r>
              <a:rPr lang="en-GB" b="1" dirty="0" err="1"/>
              <a:t>a</a:t>
            </a:r>
            <a:r>
              <a:rPr lang="en-GB" b="1" dirty="0" err="1" smtClean="0"/>
              <a:t>bductive</a:t>
            </a:r>
            <a:r>
              <a:rPr lang="en-GB" b="1" dirty="0" smtClean="0"/>
              <a:t> </a:t>
            </a:r>
            <a:r>
              <a:rPr lang="en-GB" b="1" dirty="0"/>
              <a:t>approach to research 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8258" y="216771"/>
            <a:ext cx="5722351" cy="65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825" y="1505464"/>
            <a:ext cx="7541460" cy="4269172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Q</a:t>
            </a:r>
            <a:r>
              <a:rPr lang="en-GB" sz="2400" b="1" dirty="0" smtClean="0">
                <a:solidFill>
                  <a:srgbClr val="FFC000"/>
                </a:solidFill>
              </a:rPr>
              <a:t>ualitative</a:t>
            </a:r>
            <a:r>
              <a:rPr lang="en-GB" sz="2400" dirty="0"/>
              <a:t> research focuses on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textual, visual or audio-based data</a:t>
            </a:r>
            <a:r>
              <a:rPr lang="en-GB" sz="2400" dirty="0"/>
              <a:t>, while </a:t>
            </a:r>
            <a:r>
              <a:rPr lang="en-GB" sz="2400" b="1" dirty="0"/>
              <a:t>quantitative</a:t>
            </a:r>
            <a:r>
              <a:rPr lang="en-GB" sz="2400" dirty="0"/>
              <a:t> research focuses on </a:t>
            </a:r>
            <a:r>
              <a:rPr lang="en-GB" sz="2400" b="1" dirty="0"/>
              <a:t>numerical</a:t>
            </a:r>
            <a:r>
              <a:rPr lang="en-GB" sz="2400" dirty="0"/>
              <a:t> data. </a:t>
            </a:r>
            <a:endParaRPr lang="en-GB" sz="2400" dirty="0" smtClean="0"/>
          </a:p>
          <a:p>
            <a:r>
              <a:rPr lang="en-GB" sz="2400" b="1" dirty="0" smtClean="0">
                <a:solidFill>
                  <a:schemeClr val="accent4">
                    <a:lumMod val="75000"/>
                  </a:schemeClr>
                </a:solidFill>
              </a:rPr>
              <a:t>Generally, Inductive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 </a:t>
            </a:r>
            <a:r>
              <a:rPr lang="en-GB" sz="2400" dirty="0"/>
              <a:t>approaches are </a:t>
            </a:r>
            <a:r>
              <a:rPr lang="en-GB" sz="2400" dirty="0" smtClean="0"/>
              <a:t>used </a:t>
            </a:r>
            <a:r>
              <a:rPr lang="en-GB" sz="2400" dirty="0"/>
              <a:t>within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qualitative</a:t>
            </a:r>
            <a:r>
              <a:rPr lang="en-GB" sz="2400" dirty="0"/>
              <a:t> research, while </a:t>
            </a:r>
            <a:r>
              <a:rPr lang="en-GB" sz="2400" b="1" dirty="0" smtClean="0">
                <a:solidFill>
                  <a:schemeClr val="accent4">
                    <a:lumMod val="75000"/>
                  </a:schemeClr>
                </a:solidFill>
              </a:rPr>
              <a:t>quantitative</a:t>
            </a:r>
            <a:r>
              <a:rPr lang="en-GB" sz="2400" dirty="0"/>
              <a:t> research tends to reflect a </a:t>
            </a:r>
            <a:r>
              <a:rPr lang="en-GB" sz="2400" b="1" dirty="0" smtClean="0"/>
              <a:t>deductive</a:t>
            </a:r>
            <a:r>
              <a:rPr lang="en-GB" sz="2400" dirty="0"/>
              <a:t> approach, </a:t>
            </a:r>
            <a:r>
              <a:rPr lang="en-GB" sz="2400" dirty="0" smtClean="0"/>
              <a:t>informed </a:t>
            </a:r>
            <a:r>
              <a:rPr lang="en-GB" sz="2400" dirty="0"/>
              <a:t>by positivist philosophy.</a:t>
            </a:r>
            <a:endParaRPr lang="en-IN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Onion Layer 2: Research Approach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80580" y="4075043"/>
            <a:ext cx="3497020" cy="26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286" y="519822"/>
            <a:ext cx="7958331" cy="1077229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Onion Layer 3: Research Strategy</a:t>
            </a:r>
            <a:br>
              <a:rPr lang="en-GB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606" y="1490870"/>
            <a:ext cx="4263305" cy="3997828"/>
          </a:xfrm>
        </p:spPr>
        <p:txBody>
          <a:bodyPr>
            <a:noAutofit/>
          </a:bodyPr>
          <a:lstStyle/>
          <a:p>
            <a:endParaRPr lang="en-GB" sz="2400" dirty="0"/>
          </a:p>
          <a:p>
            <a:r>
              <a:rPr lang="en-GB" sz="2400" dirty="0"/>
              <a:t>Experimental research</a:t>
            </a:r>
          </a:p>
          <a:p>
            <a:r>
              <a:rPr lang="en-GB" sz="2400" dirty="0"/>
              <a:t>Action research</a:t>
            </a:r>
          </a:p>
          <a:p>
            <a:r>
              <a:rPr lang="en-GB" sz="2400" dirty="0"/>
              <a:t>Case study research</a:t>
            </a:r>
          </a:p>
          <a:p>
            <a:r>
              <a:rPr lang="en-GB" sz="2400" dirty="0"/>
              <a:t>Grounded theory</a:t>
            </a:r>
          </a:p>
          <a:p>
            <a:r>
              <a:rPr lang="en-GB" sz="2400" dirty="0"/>
              <a:t>Ethnography</a:t>
            </a:r>
          </a:p>
          <a:p>
            <a:r>
              <a:rPr lang="en-GB" sz="2400" dirty="0"/>
              <a:t>Archival research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54756" y="2318021"/>
            <a:ext cx="5442868" cy="41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443" y="430369"/>
            <a:ext cx="7958331" cy="1077229"/>
          </a:xfrm>
        </p:spPr>
        <p:txBody>
          <a:bodyPr/>
          <a:lstStyle/>
          <a:p>
            <a:pPr algn="l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Strategy 1: Experimental </a:t>
            </a:r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research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251" y="1147654"/>
            <a:ext cx="9978306" cy="5710345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GB" sz="2200" b="1" dirty="0">
                <a:solidFill>
                  <a:srgbClr val="FFC000"/>
                </a:solidFill>
              </a:rPr>
              <a:t>Experimental research </a:t>
            </a:r>
            <a:r>
              <a:rPr lang="en-GB" sz="2200" dirty="0"/>
              <a:t>involves manipulating one variable (the </a:t>
            </a:r>
            <a:r>
              <a:rPr lang="en-GB" sz="2200" dirty="0">
                <a:solidFill>
                  <a:schemeClr val="accent5">
                    <a:lumMod val="75000"/>
                  </a:schemeClr>
                </a:solidFill>
              </a:rPr>
              <a:t>independent variable</a:t>
            </a:r>
            <a:r>
              <a:rPr lang="en-GB" sz="2200" dirty="0"/>
              <a:t>) to observe a change in another variable (the </a:t>
            </a:r>
            <a:r>
              <a:rPr lang="en-GB" sz="2200" dirty="0">
                <a:solidFill>
                  <a:schemeClr val="accent5">
                    <a:lumMod val="75000"/>
                  </a:schemeClr>
                </a:solidFill>
              </a:rPr>
              <a:t>dependent variable</a:t>
            </a:r>
            <a:r>
              <a:rPr lang="en-GB" sz="2200" dirty="0"/>
              <a:t>) – in other words, to assess the relationship between variables. </a:t>
            </a:r>
            <a:endParaRPr lang="en-GB" sz="2200" dirty="0" smtClean="0"/>
          </a:p>
          <a:p>
            <a:pPr fontAlgn="base"/>
            <a:r>
              <a:rPr lang="en-GB" sz="2200" dirty="0" smtClean="0"/>
              <a:t>The </a:t>
            </a:r>
            <a:r>
              <a:rPr lang="en-GB" sz="2200" dirty="0"/>
              <a:t>purpose of experimental research is to support, refute or validate a </a:t>
            </a:r>
            <a:r>
              <a:rPr lang="en-GB" sz="2200" dirty="0">
                <a:solidFill>
                  <a:schemeClr val="accent5">
                    <a:lumMod val="75000"/>
                  </a:schemeClr>
                </a:solidFill>
              </a:rPr>
              <a:t>research hypothesis</a:t>
            </a:r>
            <a:r>
              <a:rPr lang="en-GB" sz="2200" dirty="0"/>
              <a:t>. This research strategy follows the principles of the scientific method and is conducted within a </a:t>
            </a:r>
            <a:r>
              <a:rPr lang="en-GB" sz="2200" b="1" dirty="0">
                <a:solidFill>
                  <a:schemeClr val="accent5">
                    <a:lumMod val="75000"/>
                  </a:schemeClr>
                </a:solidFill>
              </a:rPr>
              <a:t>controlled environment</a:t>
            </a:r>
            <a:r>
              <a:rPr lang="en-GB" sz="2200" dirty="0"/>
              <a:t> or setting (for example, a laboratory).</a:t>
            </a:r>
          </a:p>
          <a:p>
            <a:pPr fontAlgn="base"/>
            <a:r>
              <a:rPr lang="en-GB" sz="2200" dirty="0"/>
              <a:t>Experimental research aims to </a:t>
            </a:r>
            <a:r>
              <a:rPr lang="en-GB" sz="2200" b="1" dirty="0">
                <a:solidFill>
                  <a:schemeClr val="accent5">
                    <a:lumMod val="75000"/>
                  </a:schemeClr>
                </a:solidFill>
              </a:rPr>
              <a:t>test existing theories</a:t>
            </a:r>
            <a:r>
              <a:rPr lang="en-GB" sz="2200" dirty="0"/>
              <a:t> rather than create new ones, and as such, is </a:t>
            </a:r>
            <a:r>
              <a:rPr lang="en-GB" sz="2200" b="1" dirty="0">
                <a:solidFill>
                  <a:schemeClr val="accent5">
                    <a:lumMod val="75000"/>
                  </a:schemeClr>
                </a:solidFill>
              </a:rPr>
              <a:t>deductive</a:t>
            </a:r>
            <a:r>
              <a:rPr lang="en-GB" sz="2200" dirty="0"/>
              <a:t> in nature</a:t>
            </a:r>
            <a:r>
              <a:rPr lang="en-GB" sz="2200" dirty="0" smtClean="0"/>
              <a:t>.</a:t>
            </a:r>
          </a:p>
          <a:p>
            <a:pPr fontAlgn="base"/>
            <a:r>
              <a:rPr lang="en-GB" sz="2200" dirty="0" smtClean="0"/>
              <a:t> </a:t>
            </a:r>
            <a:r>
              <a:rPr lang="en-GB" sz="2200" dirty="0"/>
              <a:t>Experimental research aligns with the 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</a:rPr>
              <a:t>positivist</a:t>
            </a:r>
            <a:r>
              <a:rPr lang="en-GB" sz="2200" dirty="0"/>
              <a:t> research philosophy, as it assumes that </a:t>
            </a:r>
            <a:r>
              <a:rPr lang="en-GB" sz="2200" dirty="0">
                <a:solidFill>
                  <a:schemeClr val="accent4">
                    <a:lumMod val="75000"/>
                  </a:schemeClr>
                </a:solidFill>
              </a:rPr>
              <a:t>knowledge can only be studied objectively and in isolation from external factors</a:t>
            </a:r>
            <a:r>
              <a:rPr lang="en-GB" sz="2200" dirty="0"/>
              <a:t> such as context or culture</a:t>
            </a:r>
            <a:r>
              <a:rPr lang="en-GB" sz="2200" dirty="0" smtClean="0"/>
              <a:t>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0809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409" y="788179"/>
            <a:ext cx="3942922" cy="1077229"/>
          </a:xfrm>
        </p:spPr>
        <p:txBody>
          <a:bodyPr/>
          <a:lstStyle/>
          <a:p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Research Onion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089" y="2092107"/>
            <a:ext cx="6034383" cy="4626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99" y="2092107"/>
            <a:ext cx="5940802" cy="46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564" y="509882"/>
            <a:ext cx="7958331" cy="1077229"/>
          </a:xfrm>
        </p:spPr>
        <p:txBody>
          <a:bodyPr/>
          <a:lstStyle/>
          <a:p>
            <a:pPr algn="l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Strategy 2: Action research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633" y="1659834"/>
            <a:ext cx="9600619" cy="4969565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rgbClr val="FFFF00"/>
                </a:solidFill>
              </a:rPr>
              <a:t>Action research </a:t>
            </a:r>
            <a:r>
              <a:rPr lang="en-GB" sz="2400" dirty="0"/>
              <a:t>is conducted in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practical settings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GB" sz="2400" dirty="0"/>
              <a:t>such as a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classroom, a hospital, a workspace</a:t>
            </a:r>
            <a:r>
              <a:rPr lang="en-GB" sz="2400" dirty="0"/>
              <a:t>, </a:t>
            </a:r>
            <a:r>
              <a:rPr lang="en-GB" sz="2400" dirty="0" err="1"/>
              <a:t>etc</a:t>
            </a:r>
            <a:r>
              <a:rPr lang="en-GB" sz="2400" dirty="0"/>
              <a:t> – as opposed to controlled environments like a lab. </a:t>
            </a:r>
            <a:endParaRPr lang="en-GB" sz="2400" dirty="0" smtClean="0"/>
          </a:p>
          <a:p>
            <a:r>
              <a:rPr lang="en-GB" sz="2400" dirty="0" smtClean="0"/>
              <a:t>Action </a:t>
            </a:r>
            <a:r>
              <a:rPr lang="en-GB" sz="2400" dirty="0"/>
              <a:t>research helps to inform researchers of problems or weaknesses related to interactions 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within the real-world</a:t>
            </a:r>
            <a:r>
              <a:rPr lang="en-GB" sz="2400" dirty="0"/>
              <a:t>. </a:t>
            </a:r>
            <a:endParaRPr lang="en-GB" sz="2400" dirty="0" smtClean="0"/>
          </a:p>
          <a:p>
            <a:r>
              <a:rPr lang="en-GB" sz="2400" dirty="0" smtClean="0"/>
              <a:t>With </a:t>
            </a:r>
            <a:r>
              <a:rPr lang="en-GB" sz="2400" dirty="0"/>
              <a:t>action research, there’s a strong 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focus on the participants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 </a:t>
            </a:r>
            <a:r>
              <a:rPr lang="en-GB" sz="2400" dirty="0"/>
              <a:t>(the people involved in the issue being studied, which is why it’s sometimes referred to as “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participant action research</a:t>
            </a:r>
            <a:r>
              <a:rPr lang="en-GB" sz="2400" dirty="0"/>
              <a:t>” 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85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549639"/>
            <a:ext cx="7958331" cy="1077229"/>
          </a:xfrm>
        </p:spPr>
        <p:txBody>
          <a:bodyPr/>
          <a:lstStyle/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Strategy 3: Case study research</a:t>
            </a:r>
            <a:br>
              <a:rPr lang="en-GB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2789" y="1366316"/>
            <a:ext cx="9799401" cy="5491684"/>
          </a:xfrm>
        </p:spPr>
        <p:txBody>
          <a:bodyPr>
            <a:noAutofit/>
          </a:bodyPr>
          <a:lstStyle/>
          <a:p>
            <a:r>
              <a:rPr lang="en-GB" sz="2400" dirty="0"/>
              <a:t>The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objective here is to gain an in-depth understanding</a:t>
            </a:r>
            <a:r>
              <a:rPr lang="en-GB" sz="2400" dirty="0"/>
              <a:t> within the context of the study – not (necessarily) to generalise the findings</a:t>
            </a:r>
            <a:r>
              <a:rPr lang="en-GB" sz="2400" dirty="0" smtClean="0"/>
              <a:t>.</a:t>
            </a:r>
          </a:p>
          <a:p>
            <a:r>
              <a:rPr lang="en-GB" sz="2400" dirty="0"/>
              <a:t>It is vital that, when conducting case study research, you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take the social context and culture into account</a:t>
            </a:r>
            <a:r>
              <a:rPr lang="en-GB" sz="2400" dirty="0"/>
              <a:t>, which means that this type of research is (more often than not) qualitative in nature and tends to be inductive. </a:t>
            </a:r>
            <a:endParaRPr lang="en-GB" sz="2400" dirty="0" smtClean="0"/>
          </a:p>
          <a:p>
            <a:r>
              <a:rPr lang="en-GB" sz="2400" dirty="0" smtClean="0"/>
              <a:t>Also</a:t>
            </a:r>
            <a:r>
              <a:rPr lang="en-GB" sz="2400" dirty="0"/>
              <a:t>, since the researcher’s assumptions and understanding play a role in case study research, it is typically informed by an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interpretivist philosophy</a:t>
            </a:r>
            <a:r>
              <a:rPr lang="en-GB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227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282" y="559578"/>
            <a:ext cx="7958331" cy="1077229"/>
          </a:xfrm>
        </p:spPr>
        <p:txBody>
          <a:bodyPr/>
          <a:lstStyle/>
          <a:p>
            <a:pPr algn="l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Strategy 4: Grounded theory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947" y="1614794"/>
            <a:ext cx="10157210" cy="5243206"/>
          </a:xfrm>
        </p:spPr>
        <p:txBody>
          <a:bodyPr>
            <a:normAutofit/>
          </a:bodyPr>
          <a:lstStyle/>
          <a:p>
            <a:pPr fontAlgn="base"/>
            <a:r>
              <a:rPr lang="en-GB" sz="2400" b="1" dirty="0">
                <a:solidFill>
                  <a:srgbClr val="FFFF00"/>
                </a:solidFill>
              </a:rPr>
              <a:t>Grounded theory </a:t>
            </a:r>
            <a:r>
              <a:rPr lang="en-GB" sz="2400" dirty="0"/>
              <a:t>is a qualitative research method where a theory is systematically developed from empirical data, rather than starting with a hypothesis. </a:t>
            </a:r>
            <a:endParaRPr lang="en-GB" sz="2400" dirty="0" smtClean="0"/>
          </a:p>
          <a:p>
            <a:pPr fontAlgn="base"/>
            <a:r>
              <a:rPr lang="en-GB" sz="2400" dirty="0" smtClean="0"/>
              <a:t>Developed </a:t>
            </a:r>
            <a:r>
              <a:rPr lang="en-GB" sz="2400" dirty="0"/>
              <a:t>by sociologists Barney Glaser and Anselm Strauss, it involves an iterative, cyclical process of data collection and analysis, allowing themes and patterns to emerge naturally from real-world situations to form a new theory. </a:t>
            </a:r>
            <a:endParaRPr lang="en-GB" sz="2400" dirty="0" smtClean="0"/>
          </a:p>
          <a:p>
            <a:pPr fontAlgn="base"/>
            <a:r>
              <a:rPr lang="en-GB" sz="2400" dirty="0" smtClean="0"/>
              <a:t>It's </a:t>
            </a:r>
            <a:r>
              <a:rPr lang="en-GB" sz="2400" dirty="0"/>
              <a:t>used to understand social processes and phenomena that are not yet well understood.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0206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3488" y="258415"/>
            <a:ext cx="9849426" cy="64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7" y="748420"/>
            <a:ext cx="7958331" cy="1077229"/>
          </a:xfrm>
        </p:spPr>
        <p:txBody>
          <a:bodyPr/>
          <a:lstStyle/>
          <a:p>
            <a:pPr algn="l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Strategy 5: Ethnography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128" y="1977887"/>
            <a:ext cx="10524959" cy="4393096"/>
          </a:xfrm>
        </p:spPr>
        <p:txBody>
          <a:bodyPr>
            <a:noAutofit/>
          </a:bodyPr>
          <a:lstStyle/>
          <a:p>
            <a:r>
              <a:rPr lang="en-GB" sz="2400" dirty="0"/>
              <a:t>Ethnography involves observing people in their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natural environments</a:t>
            </a:r>
            <a:r>
              <a:rPr lang="en-GB" sz="2400" dirty="0"/>
              <a:t> and drawing meaning from their cultural interactions. </a:t>
            </a:r>
            <a:endParaRPr lang="en-GB" sz="2400" dirty="0" smtClean="0"/>
          </a:p>
          <a:p>
            <a:r>
              <a:rPr lang="en-GB" sz="2400" dirty="0" smtClean="0"/>
              <a:t>The </a:t>
            </a:r>
            <a:r>
              <a:rPr lang="en-GB" sz="2400" dirty="0"/>
              <a:t>objective with ethnography is to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capture the subjective experiences</a:t>
            </a:r>
            <a:r>
              <a:rPr lang="en-GB" sz="2400" dirty="0"/>
              <a:t> of participants, to see the world through their eyes. </a:t>
            </a:r>
            <a:endParaRPr lang="en-GB" sz="2400" dirty="0" smtClean="0"/>
          </a:p>
          <a:p>
            <a:r>
              <a:rPr lang="en-GB" sz="2400" dirty="0" smtClean="0"/>
              <a:t>Creswell </a:t>
            </a:r>
            <a:r>
              <a:rPr lang="en-GB" sz="2400" dirty="0"/>
              <a:t>(2013) says it best: </a:t>
            </a:r>
            <a:r>
              <a:rPr lang="en-GB" sz="2400" i="1" dirty="0"/>
              <a:t>“</a:t>
            </a:r>
            <a:r>
              <a:rPr lang="en-GB" sz="2400" i="1" dirty="0">
                <a:solidFill>
                  <a:schemeClr val="accent4">
                    <a:lumMod val="75000"/>
                  </a:schemeClr>
                </a:solidFill>
              </a:rPr>
              <a:t>Ethnographers study the meaning of the behaviour, the language, and the interaction among members of the culture-sharing group</a:t>
            </a:r>
            <a:r>
              <a:rPr lang="en-GB" sz="2400" i="1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r>
              <a:rPr lang="en-GB" sz="2400" i="1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4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52116"/>
            <a:ext cx="9198539" cy="3997828"/>
          </a:xfrm>
        </p:spPr>
        <p:txBody>
          <a:bodyPr>
            <a:normAutofit/>
          </a:bodyPr>
          <a:lstStyle/>
          <a:p>
            <a:r>
              <a:rPr lang="en-GB" sz="2400" dirty="0"/>
              <a:t>For example, if you wanted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to explore the behaviour, language, and beliefs of an isolated Amazonian tribe</a:t>
            </a:r>
            <a:r>
              <a:rPr lang="en-GB" sz="2400" dirty="0"/>
              <a:t>, ethnography could allow you to develop a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complex, complete description of the social behaviours of the group</a:t>
            </a:r>
            <a:r>
              <a:rPr lang="en-GB" sz="2400" dirty="0"/>
              <a:t> by immersing yourself into the community, rather than just observing from the outside. </a:t>
            </a:r>
          </a:p>
          <a:p>
            <a:r>
              <a:rPr lang="en-GB" sz="2400" dirty="0"/>
              <a:t> </a:t>
            </a:r>
            <a:r>
              <a:rPr lang="en-GB" sz="2400" dirty="0" smtClean="0"/>
              <a:t>It </a:t>
            </a:r>
            <a:r>
              <a:rPr lang="en-GB" sz="2400" dirty="0"/>
              <a:t>generally reflects an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interpretivist</a:t>
            </a:r>
            <a:r>
              <a:rPr lang="en-GB" sz="2400" dirty="0"/>
              <a:t> research philosophy and involves an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inductive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,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qualitative</a:t>
            </a:r>
            <a:r>
              <a:rPr lang="en-GB" sz="2400" dirty="0"/>
              <a:t> research approach. </a:t>
            </a:r>
            <a:endParaRPr lang="en-IN" sz="2400" dirty="0"/>
          </a:p>
          <a:p>
            <a:endParaRPr lang="en-IN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Strategy 5: Ethnography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3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539699"/>
            <a:ext cx="7958331" cy="1077229"/>
          </a:xfrm>
        </p:spPr>
        <p:txBody>
          <a:bodyPr/>
          <a:lstStyle/>
          <a:p>
            <a:pPr algn="l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Strategy 6: Archival research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3216" y="1391478"/>
            <a:ext cx="9819280" cy="5466522"/>
          </a:xfrm>
        </p:spPr>
        <p:txBody>
          <a:bodyPr>
            <a:normAutofit/>
          </a:bodyPr>
          <a:lstStyle/>
          <a:p>
            <a:pPr fontAlgn="base"/>
            <a:r>
              <a:rPr lang="en-GB" sz="2400" dirty="0"/>
              <a:t>An archival research strategy draws from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materials that already exist,</a:t>
            </a:r>
            <a:r>
              <a:rPr lang="en-GB" sz="2400" dirty="0"/>
              <a:t> and meaning is then established through a review of this existing data. </a:t>
            </a:r>
            <a:endParaRPr lang="en-GB" sz="2400" dirty="0" smtClean="0"/>
          </a:p>
          <a:p>
            <a:pPr fontAlgn="base"/>
            <a:r>
              <a:rPr lang="en-GB" sz="2400" dirty="0" smtClean="0"/>
              <a:t>This </a:t>
            </a:r>
            <a:r>
              <a:rPr lang="en-GB" sz="2400" dirty="0"/>
              <a:t>method is particularly well-suited to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historical research and can make use of materials such as manuscripts and records</a:t>
            </a:r>
            <a:r>
              <a:rPr lang="en-GB" sz="2400" dirty="0"/>
              <a:t>.</a:t>
            </a:r>
          </a:p>
          <a:p>
            <a:pPr fontAlgn="base"/>
            <a:r>
              <a:rPr lang="en-GB" sz="2400" dirty="0"/>
              <a:t>For example, if you were interested in people’s beliefs about so-called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supernatural phenomena in the medieval period</a:t>
            </a:r>
            <a:r>
              <a:rPr lang="en-GB" sz="2400" dirty="0"/>
              <a:t>, you could consult manuscripts and records from the time, and use those as your core data set.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066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16" y="552788"/>
            <a:ext cx="7958331" cy="1077229"/>
          </a:xfrm>
        </p:spPr>
        <p:txBody>
          <a:bodyPr/>
          <a:lstStyle/>
          <a:p>
            <a:r>
              <a:rPr lang="en-IN" b="1" dirty="0">
                <a:solidFill>
                  <a:srgbClr val="FFB268">
                    <a:lumMod val="75000"/>
                  </a:srgbClr>
                </a:solidFill>
              </a:rPr>
              <a:t>Strategy </a:t>
            </a:r>
            <a:r>
              <a:rPr lang="en-IN" b="1" dirty="0" smtClean="0">
                <a:solidFill>
                  <a:srgbClr val="FFB268">
                    <a:lumMod val="75000"/>
                  </a:srgbClr>
                </a:solidFill>
              </a:rPr>
              <a:t>7: Narrative inquiry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121" y="1351720"/>
            <a:ext cx="9770165" cy="5267739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Narrative inquiry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a qualitative research methodology focused on understanding human experience by studying the stories people tell about their lives. 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Rather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 seeking objective truths, it explores the subjective meanings, contexts, and relationships within those lived experiences. 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Researchers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 narratives through methods like interviews or journals and then collaboratively interpret them with participants to reveal insights into identity, knowledge, and the humanness of care or other human 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experiences.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44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2477" y="450247"/>
            <a:ext cx="7958331" cy="1077229"/>
          </a:xfrm>
        </p:spPr>
        <p:txBody>
          <a:bodyPr/>
          <a:lstStyle/>
          <a:p>
            <a:pPr algn="l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Onion Layer 4: Choices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635" y="1207290"/>
            <a:ext cx="10296939" cy="5650710"/>
          </a:xfrm>
        </p:spPr>
        <p:txBody>
          <a:bodyPr>
            <a:noAutofit/>
          </a:bodyPr>
          <a:lstStyle/>
          <a:p>
            <a:r>
              <a:rPr lang="en-GB" sz="2400" dirty="0"/>
              <a:t>Choosing to use a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mono method</a:t>
            </a:r>
            <a:r>
              <a:rPr lang="en-GB" sz="2400" dirty="0"/>
              <a:t> means that you’ll only make use of one data type – either qualitative or quantitative</a:t>
            </a:r>
            <a:r>
              <a:rPr lang="en-GB" sz="2400" dirty="0" smtClean="0"/>
              <a:t>.</a:t>
            </a:r>
          </a:p>
          <a:p>
            <a:r>
              <a:rPr lang="en-GB" sz="2400" dirty="0"/>
              <a:t>If you were to make use of both quantitative and qualitative data, you’d be taking a 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mixed-methods</a:t>
            </a:r>
            <a:r>
              <a:rPr lang="en-GB" sz="2400" dirty="0"/>
              <a:t> approach. </a:t>
            </a:r>
            <a:endParaRPr lang="en-GB" sz="2400" dirty="0" smtClean="0"/>
          </a:p>
          <a:p>
            <a:r>
              <a:rPr lang="en-GB" sz="2400" dirty="0"/>
              <a:t>With a </a:t>
            </a:r>
            <a:r>
              <a:rPr lang="en-GB" sz="2400" dirty="0">
                <a:solidFill>
                  <a:srgbClr val="FFFF00"/>
                </a:solidFill>
              </a:rPr>
              <a:t>multi-method approach</a:t>
            </a:r>
            <a:r>
              <a:rPr lang="en-GB" sz="2400" dirty="0"/>
              <a:t>, you’d make use of a wider range of approaches, with more than just a one quantitative and one qualitative approach. </a:t>
            </a:r>
            <a:endParaRPr lang="en-GB" sz="2400" dirty="0" smtClean="0"/>
          </a:p>
          <a:p>
            <a:r>
              <a:rPr lang="en-GB" sz="2400" dirty="0" smtClean="0"/>
              <a:t>For </a:t>
            </a:r>
            <a:r>
              <a:rPr lang="en-GB" sz="2400" dirty="0"/>
              <a:t>example, if you conduct a study looking at archives from a specific culture, you could make use of two qualitative methods (such as thematic analysis and content analysis), and then additionally make use of quantitative methods to analyse numerical data.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965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625" y="625277"/>
            <a:ext cx="3331792" cy="5377958"/>
          </a:xfrm>
          <a:solidFill>
            <a:schemeClr val="accent2"/>
          </a:solidFill>
        </p:spPr>
        <p:txBody>
          <a:bodyPr/>
          <a:lstStyle/>
          <a:p>
            <a:pPr algn="l"/>
            <a:r>
              <a:rPr lang="en-GB" b="1" i="1" dirty="0" smtClean="0"/>
              <a:t/>
            </a:r>
            <a:br>
              <a:rPr lang="en-GB" b="1" i="1" dirty="0" smtClean="0"/>
            </a:br>
            <a:r>
              <a:rPr lang="en-GB" b="1" i="1" dirty="0"/>
              <a:t/>
            </a:r>
            <a:br>
              <a:rPr lang="en-GB" b="1" i="1" dirty="0"/>
            </a:br>
            <a:r>
              <a:rPr lang="en-GB" b="1" i="1" dirty="0" smtClean="0"/>
              <a:t>Schematic </a:t>
            </a:r>
            <a:r>
              <a:rPr lang="en-GB" b="1" i="1" dirty="0"/>
              <a:t>representation of qualitative research design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2619" y="263595"/>
            <a:ext cx="4890232" cy="65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7583" y="579455"/>
            <a:ext cx="5063861" cy="1077229"/>
          </a:xfrm>
        </p:spPr>
        <p:txBody>
          <a:bodyPr/>
          <a:lstStyle/>
          <a:p>
            <a:r>
              <a:rPr lang="en-GB" b="1" dirty="0" smtClean="0">
                <a:solidFill>
                  <a:schemeClr val="accent5">
                    <a:lumMod val="75000"/>
                  </a:schemeClr>
                </a:solidFill>
              </a:rPr>
              <a:t>Research 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Philosophy</a:t>
            </a:r>
            <a:br>
              <a:rPr lang="en-GB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730" y="1278996"/>
            <a:ext cx="10078279" cy="5213156"/>
          </a:xfrm>
        </p:spPr>
        <p:txBody>
          <a:bodyPr>
            <a:noAutofit/>
          </a:bodyPr>
          <a:lstStyle/>
          <a:p>
            <a:r>
              <a:rPr lang="en-GB" sz="2400" dirty="0"/>
              <a:t> 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et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of beliefs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 the research is </a:t>
            </a:r>
            <a:r>
              <a:rPr lang="en-GB" sz="2400" dirty="0" smtClean="0">
                <a:solidFill>
                  <a:schemeClr val="accent5">
                    <a:lumMod val="75000"/>
                  </a:schemeClr>
                </a:solidFill>
              </a:rPr>
              <a:t>built upon</a:t>
            </a:r>
            <a:r>
              <a:rPr lang="en-GB" sz="2400" dirty="0"/>
              <a:t>.  </a:t>
            </a:r>
            <a:endParaRPr lang="en-GB" sz="2400" dirty="0" smtClean="0"/>
          </a:p>
          <a:p>
            <a:pPr marL="893763" indent="-536575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rgbClr val="FFC000"/>
                </a:solidFill>
              </a:rPr>
              <a:t>O</a:t>
            </a:r>
            <a:r>
              <a:rPr lang="en-GB" sz="2400" b="1" dirty="0" smtClean="0">
                <a:solidFill>
                  <a:srgbClr val="FFC000"/>
                </a:solidFill>
              </a:rPr>
              <a:t>ntological</a:t>
            </a:r>
            <a:r>
              <a:rPr lang="en-GB" sz="2400" b="1" dirty="0">
                <a:solidFill>
                  <a:srgbClr val="FFC000"/>
                </a:solidFill>
              </a:rPr>
              <a:t> </a:t>
            </a:r>
            <a:r>
              <a:rPr lang="en-GB" sz="2400" dirty="0">
                <a:solidFill>
                  <a:srgbClr val="FFC000"/>
                </a:solidFill>
              </a:rPr>
              <a:t>or </a:t>
            </a:r>
            <a:endParaRPr lang="en-GB" sz="2400" dirty="0" smtClean="0">
              <a:solidFill>
                <a:srgbClr val="FFC000"/>
              </a:solidFill>
            </a:endParaRPr>
          </a:p>
          <a:p>
            <a:pPr marL="893763" indent="-536575">
              <a:buFont typeface="Wingdings" panose="05000000000000000000" pitchFamily="2" charset="2"/>
              <a:buChar char="Ø"/>
            </a:pPr>
            <a:r>
              <a:rPr lang="en-GB" sz="2400" b="1" dirty="0" smtClean="0">
                <a:solidFill>
                  <a:srgbClr val="FFC000"/>
                </a:solidFill>
              </a:rPr>
              <a:t>Epistemology</a:t>
            </a:r>
          </a:p>
          <a:p>
            <a:pPr marL="893763" indent="-536575">
              <a:buFont typeface="Wingdings" panose="05000000000000000000" pitchFamily="2" charset="2"/>
              <a:buChar char="Ø"/>
            </a:pPr>
            <a:r>
              <a:rPr lang="en-GB" sz="2400" b="1" dirty="0" smtClean="0">
                <a:solidFill>
                  <a:srgbClr val="FFC000"/>
                </a:solidFill>
              </a:rPr>
              <a:t>Axiology</a:t>
            </a:r>
            <a:r>
              <a:rPr lang="en-GB" sz="2400" b="1" dirty="0"/>
              <a:t> </a:t>
            </a:r>
            <a:endParaRPr lang="en-GB" sz="2400" dirty="0"/>
          </a:p>
          <a:p>
            <a:pPr marL="357188" indent="0">
              <a:buNone/>
            </a:pPr>
            <a:r>
              <a:rPr lang="en-GB" sz="2400" dirty="0"/>
              <a:t>Ontology concerns the nature of being and reality, asking "What exists?". </a:t>
            </a:r>
            <a:endParaRPr lang="en-GB" sz="2400" dirty="0" smtClean="0"/>
          </a:p>
          <a:p>
            <a:pPr marL="357188" indent="0">
              <a:buNone/>
            </a:pPr>
            <a:r>
              <a:rPr lang="en-GB" sz="2400" dirty="0" smtClean="0"/>
              <a:t>Epistemology </a:t>
            </a:r>
            <a:r>
              <a:rPr lang="en-GB" sz="2400" dirty="0"/>
              <a:t>is the theory of knowledge, asking "How do we know?" or "What can we know?". </a:t>
            </a:r>
            <a:endParaRPr lang="en-GB" sz="2400" dirty="0" smtClean="0"/>
          </a:p>
          <a:p>
            <a:pPr marL="357188" indent="0">
              <a:buNone/>
            </a:pPr>
            <a:r>
              <a:rPr lang="en-GB" sz="2400" dirty="0" smtClean="0"/>
              <a:t>Axiology </a:t>
            </a:r>
            <a:r>
              <a:rPr lang="en-GB" sz="2400" dirty="0"/>
              <a:t>is the study of value, asking "What is good or valuable?" and concerning ethics and aesthetics. </a:t>
            </a:r>
            <a:endParaRPr lang="en-GB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16" y="171308"/>
            <a:ext cx="4043755" cy="27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08665"/>
            <a:ext cx="3349488" cy="5085848"/>
          </a:xfrm>
          <a:solidFill>
            <a:schemeClr val="accent2"/>
          </a:solidFill>
        </p:spPr>
        <p:txBody>
          <a:bodyPr/>
          <a:lstStyle/>
          <a:p>
            <a:pPr algn="l"/>
            <a:r>
              <a:rPr lang="en-GB" b="1" i="1" dirty="0" smtClean="0"/>
              <a:t/>
            </a:r>
            <a:br>
              <a:rPr lang="en-GB" b="1" i="1" dirty="0" smtClean="0"/>
            </a:br>
            <a:r>
              <a:rPr lang="en-GB" b="1" i="1" dirty="0"/>
              <a:t/>
            </a:r>
            <a:br>
              <a:rPr lang="en-GB" b="1" i="1" dirty="0"/>
            </a:br>
            <a:r>
              <a:rPr lang="en-GB" b="1" i="1" dirty="0" smtClean="0"/>
              <a:t>Schematic </a:t>
            </a:r>
            <a:r>
              <a:rPr lang="en-GB" b="1" i="1" dirty="0"/>
              <a:t>Representation of Quantitative Research Design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320" y="159067"/>
            <a:ext cx="4798801" cy="66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6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440308"/>
            <a:ext cx="7958331" cy="1077229"/>
          </a:xfrm>
        </p:spPr>
        <p:txBody>
          <a:bodyPr/>
          <a:lstStyle/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Onion Layer 5: Time horizon</a:t>
            </a:r>
            <a:br>
              <a:rPr lang="en-GB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399" y="1296742"/>
            <a:ext cx="10107513" cy="5471805"/>
          </a:xfrm>
        </p:spPr>
        <p:txBody>
          <a:bodyPr>
            <a:noAutofit/>
          </a:bodyPr>
          <a:lstStyle/>
          <a:p>
            <a:r>
              <a:rPr lang="en-GB" sz="2200" dirty="0"/>
              <a:t> The time horizon simply describes </a:t>
            </a:r>
            <a:r>
              <a:rPr lang="en-GB" sz="2200" b="1" dirty="0"/>
              <a:t>how many points in time</a:t>
            </a:r>
            <a:r>
              <a:rPr lang="en-GB" sz="2200" dirty="0"/>
              <a:t> you plan to 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</a:rPr>
              <a:t>collect your data at</a:t>
            </a:r>
            <a:r>
              <a:rPr lang="en-GB" sz="2200" dirty="0"/>
              <a:t>. Two options exist – the 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</a:rPr>
              <a:t>cross-sectional</a:t>
            </a:r>
            <a:r>
              <a:rPr lang="en-GB" sz="2200" dirty="0">
                <a:solidFill>
                  <a:schemeClr val="accent4">
                    <a:lumMod val="75000"/>
                  </a:schemeClr>
                </a:solidFill>
              </a:rPr>
              <a:t> and 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</a:rPr>
              <a:t>longitudinal</a:t>
            </a:r>
            <a:r>
              <a:rPr lang="en-GB" sz="2200" dirty="0"/>
              <a:t> time horizon</a:t>
            </a:r>
            <a:r>
              <a:rPr lang="en-GB" sz="2200" dirty="0" smtClean="0"/>
              <a:t>.</a:t>
            </a:r>
          </a:p>
          <a:p>
            <a:r>
              <a:rPr lang="en-GB" sz="2200" dirty="0"/>
              <a:t>Imagine that you’re wasting time on social media and think, “Ooh! I want to study the language of memes and how this language evolves over time”. For this study, you’d need to 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</a:rPr>
              <a:t>collect data over multiple points in time</a:t>
            </a:r>
            <a:r>
              <a:rPr lang="en-GB" sz="2200" dirty="0"/>
              <a:t> – perhaps over a few weeks, months, or even years. Therefore, you’d make use of a 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</a:rPr>
              <a:t>longitudinal</a:t>
            </a:r>
            <a:r>
              <a:rPr lang="en-GB" sz="2200" dirty="0">
                <a:solidFill>
                  <a:schemeClr val="accent4">
                    <a:lumMod val="75000"/>
                  </a:schemeClr>
                </a:solidFill>
              </a:rPr>
              <a:t> time horizon</a:t>
            </a:r>
            <a:r>
              <a:rPr lang="en-GB" sz="2200" dirty="0" smtClean="0"/>
              <a:t>.</a:t>
            </a:r>
          </a:p>
          <a:p>
            <a:r>
              <a:rPr lang="en-GB" sz="2200" dirty="0"/>
              <a:t>If instead, you wanted to study the language used in memes at 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</a:rPr>
              <a:t>a certain point in time</a:t>
            </a:r>
            <a:r>
              <a:rPr lang="en-GB" sz="2200" dirty="0"/>
              <a:t> (for example, in 2020), you’d make use of a 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</a:rPr>
              <a:t>cross-sectional</a:t>
            </a:r>
            <a:r>
              <a:rPr lang="en-GB" sz="2200" dirty="0"/>
              <a:t> time horizon. This is where data is collected at one point in time, so you wouldn’t be gathering data to see how language changes, but rather what language exists at a snapshot point in time. 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80246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519822"/>
            <a:ext cx="8639288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Onion Layer 6: Techniques and Procedures</a:t>
            </a:r>
            <a:br>
              <a:rPr lang="en-GB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2911" y="1406071"/>
            <a:ext cx="9908731" cy="5322719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GB" sz="2400" dirty="0"/>
              <a:t>Decide on </a:t>
            </a:r>
            <a:r>
              <a:rPr lang="en-GB" sz="2400" b="1" dirty="0">
                <a:solidFill>
                  <a:srgbClr val="FFFF00"/>
                </a:solidFill>
              </a:rPr>
              <a:t>what data you’ll collect and what data collection methods </a:t>
            </a:r>
            <a:r>
              <a:rPr lang="en-GB" sz="2400" dirty="0"/>
              <a:t>you’ll use (for example, will you use a survey? Or perhaps one-on-one interviews?)</a:t>
            </a:r>
          </a:p>
          <a:p>
            <a:pPr fontAlgn="base"/>
            <a:r>
              <a:rPr lang="en-GB" sz="2400" dirty="0"/>
              <a:t>Decide how you’ll go about </a:t>
            </a:r>
            <a:r>
              <a:rPr lang="en-GB" sz="2400" b="1" dirty="0"/>
              <a:t>sampling</a:t>
            </a:r>
            <a:r>
              <a:rPr lang="en-GB" sz="2400" dirty="0"/>
              <a:t> the population (for example, snowball sampling, random sampling, convenience sampling, </a:t>
            </a:r>
            <a:r>
              <a:rPr lang="en-GB" sz="2400" dirty="0" err="1"/>
              <a:t>etc</a:t>
            </a:r>
            <a:r>
              <a:rPr lang="en-GB" sz="2400" dirty="0"/>
              <a:t>).</a:t>
            </a:r>
          </a:p>
          <a:p>
            <a:pPr fontAlgn="base"/>
            <a:r>
              <a:rPr lang="en-GB" sz="2400" b="1" dirty="0">
                <a:solidFill>
                  <a:srgbClr val="FFFF00"/>
                </a:solidFill>
              </a:rPr>
              <a:t>Snowball sampling </a:t>
            </a:r>
            <a:r>
              <a:rPr lang="en-GB" sz="2400" dirty="0"/>
              <a:t>is a non-probability research technique where initial participants refer the researcher to other individuals who meet the study's criteria, causing the sample to grow like a snowball rolling down a hill. </a:t>
            </a:r>
          </a:p>
          <a:p>
            <a:pPr fontAlgn="base"/>
            <a:r>
              <a:rPr lang="en-GB" sz="2400" dirty="0" smtClean="0"/>
              <a:t>Determine </a:t>
            </a:r>
            <a:r>
              <a:rPr lang="en-GB" sz="2400" dirty="0"/>
              <a:t>the type of </a:t>
            </a:r>
            <a:r>
              <a:rPr lang="en-GB" sz="2400" b="1" dirty="0">
                <a:solidFill>
                  <a:srgbClr val="FFFF00"/>
                </a:solidFill>
              </a:rPr>
              <a:t>data analysis</a:t>
            </a:r>
            <a:r>
              <a:rPr lang="en-GB" sz="2400" dirty="0"/>
              <a:t> you’ll use to answer your research questions (such as content analysis or a statistical analysis like correlation).</a:t>
            </a:r>
          </a:p>
          <a:p>
            <a:pPr fontAlgn="base"/>
            <a:r>
              <a:rPr lang="en-GB" sz="2400" dirty="0"/>
              <a:t>Set up the </a:t>
            </a:r>
            <a:r>
              <a:rPr lang="en-GB" sz="2400" b="1" dirty="0">
                <a:solidFill>
                  <a:srgbClr val="FFFF00"/>
                </a:solidFill>
              </a:rPr>
              <a:t>materials</a:t>
            </a:r>
            <a:r>
              <a:rPr lang="en-GB" sz="2400" dirty="0">
                <a:solidFill>
                  <a:srgbClr val="FFFF00"/>
                </a:solidFill>
              </a:rPr>
              <a:t> </a:t>
            </a:r>
            <a:r>
              <a:rPr lang="en-GB" sz="2400" dirty="0"/>
              <a:t>you’ll be using for your study (such as writing up questions for a survey or interview)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22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297" y="599334"/>
            <a:ext cx="8641948" cy="692753"/>
          </a:xfrm>
        </p:spPr>
        <p:txBody>
          <a:bodyPr/>
          <a:lstStyle/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Data collection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8130" y="1793699"/>
            <a:ext cx="7712766" cy="3997828"/>
          </a:xfrm>
        </p:spPr>
        <p:txBody>
          <a:bodyPr>
            <a:normAutofit/>
          </a:bodyPr>
          <a:lstStyle/>
          <a:p>
            <a:pPr fontAlgn="ctr"/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Data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type</a:t>
            </a:r>
            <a:r>
              <a:rPr lang="en-GB" sz="2400" dirty="0"/>
              <a:t>: Choose between primary and secondary data, and qualitative and quantitative data</a:t>
            </a:r>
          </a:p>
          <a:p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Data source</a:t>
            </a:r>
            <a:r>
              <a:rPr lang="en-GB" sz="2400" dirty="0"/>
              <a:t>: Collect data from different sources</a:t>
            </a:r>
          </a:p>
          <a:p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Data accuracy</a:t>
            </a:r>
            <a:r>
              <a:rPr lang="en-GB" sz="2400" dirty="0"/>
              <a:t>: Ensure data is accurate and honest</a:t>
            </a:r>
          </a:p>
          <a:p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Data collection </a:t>
            </a:r>
            <a:r>
              <a:rPr lang="en-GB" sz="2400" b="1" dirty="0"/>
              <a:t>instruments</a:t>
            </a:r>
            <a:r>
              <a:rPr lang="en-GB" sz="2400" dirty="0"/>
              <a:t>: Select appropriate instruments and instructions for their use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026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Data analysis </a:t>
            </a:r>
            <a:br>
              <a:rPr lang="en-GB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9258" y="1704245"/>
            <a:ext cx="8576889" cy="4885397"/>
          </a:xfrm>
        </p:spPr>
        <p:txBody>
          <a:bodyPr>
            <a:normAutofit/>
          </a:bodyPr>
          <a:lstStyle/>
          <a:p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Data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interpretation</a:t>
            </a:r>
            <a:r>
              <a:rPr lang="en-GB" sz="2400" dirty="0"/>
              <a:t>: Analyze the data to answer research questions</a:t>
            </a:r>
          </a:p>
          <a:p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Data evaluation</a:t>
            </a:r>
            <a:r>
              <a:rPr lang="en-GB" sz="2400" dirty="0"/>
              <a:t>: Evaluate the outcomes of the research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380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512" y="3094055"/>
            <a:ext cx="5120835" cy="1077229"/>
          </a:xfrm>
        </p:spPr>
        <p:txBody>
          <a:bodyPr>
            <a:noAutofit/>
          </a:bodyPr>
          <a:lstStyle/>
          <a:p>
            <a:r>
              <a:rPr lang="en-GB" sz="8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Thanks</a:t>
            </a:r>
            <a:endParaRPr lang="en-IN" sz="8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7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2173" y="440308"/>
            <a:ext cx="7958331" cy="1077229"/>
          </a:xfrm>
        </p:spPr>
        <p:txBody>
          <a:bodyPr/>
          <a:lstStyle/>
          <a:p>
            <a:pPr algn="l"/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Three Philosophies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886" y="1010641"/>
            <a:ext cx="7796540" cy="4843506"/>
          </a:xfrm>
        </p:spPr>
        <p:txBody>
          <a:bodyPr>
            <a:noAutofit/>
          </a:bodyPr>
          <a:lstStyle/>
          <a:p>
            <a:r>
              <a:rPr lang="en-GB" sz="2800" dirty="0" smtClean="0"/>
              <a:t>Three </a:t>
            </a:r>
            <a:r>
              <a:rPr lang="en-GB" sz="2800" dirty="0"/>
              <a:t>of the main research philosophies that operate on different ontological and epistemological assumptions:</a:t>
            </a:r>
          </a:p>
          <a:p>
            <a:endParaRPr lang="en-GB" sz="2800" dirty="0"/>
          </a:p>
          <a:p>
            <a:r>
              <a:rPr lang="en-GB" sz="2800" dirty="0">
                <a:solidFill>
                  <a:schemeClr val="accent5">
                    <a:lumMod val="75000"/>
                  </a:schemeClr>
                </a:solidFill>
              </a:rPr>
              <a:t>Positivism</a:t>
            </a:r>
          </a:p>
          <a:p>
            <a:r>
              <a:rPr lang="en-GB" sz="2800" dirty="0">
                <a:solidFill>
                  <a:schemeClr val="accent5">
                    <a:lumMod val="75000"/>
                  </a:schemeClr>
                </a:solidFill>
              </a:rPr>
              <a:t>Interpretivism</a:t>
            </a:r>
          </a:p>
          <a:p>
            <a:r>
              <a:rPr lang="en-GB" sz="2800" dirty="0" smtClean="0">
                <a:solidFill>
                  <a:schemeClr val="accent5">
                    <a:lumMod val="75000"/>
                  </a:schemeClr>
                </a:solidFill>
              </a:rPr>
              <a:t>Pragmatism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10" y="3081130"/>
            <a:ext cx="4696264" cy="36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3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252" y="407504"/>
            <a:ext cx="7958331" cy="742286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Research Philosophy 1: Positivism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9" y="919055"/>
            <a:ext cx="10326756" cy="603833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rgbClr val="FFFF00"/>
                </a:solidFill>
              </a:rPr>
              <a:t>Positivist research 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assumes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objective reality best understood through quantitative, scientific methods to find universal laws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C</a:t>
            </a:r>
            <a:r>
              <a:rPr lang="en-GB" sz="2400" dirty="0" smtClean="0"/>
              <a:t>annot </a:t>
            </a:r>
            <a:r>
              <a:rPr lang="en-GB" sz="2400" dirty="0"/>
              <a:t>include opinions or personal viewpoints – the researcher doesn’t interpret, they only observe.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T</a:t>
            </a:r>
            <a:r>
              <a:rPr lang="en-GB" sz="2400" dirty="0" smtClean="0"/>
              <a:t>here </a:t>
            </a:r>
            <a:r>
              <a:rPr lang="en-GB" sz="2400" dirty="0"/>
              <a:t>is only one reality and that all meaning is consistent between subjects</a:t>
            </a:r>
            <a:r>
              <a:rPr lang="en-GB" sz="24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K</a:t>
            </a:r>
            <a:r>
              <a:rPr lang="en-GB" sz="2400" dirty="0" smtClean="0"/>
              <a:t>nowledge </a:t>
            </a:r>
            <a:r>
              <a:rPr lang="en-GB" sz="2400" dirty="0"/>
              <a:t>can only be acquired through 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empirical research</a:t>
            </a:r>
            <a:r>
              <a:rPr lang="en-GB" sz="2400" dirty="0"/>
              <a:t>, which is based on measurement and observation. 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GB" sz="2400" b="1" dirty="0" smtClean="0">
                <a:solidFill>
                  <a:schemeClr val="accent5">
                    <a:lumMod val="75000"/>
                  </a:schemeClr>
                </a:solidFill>
              </a:rPr>
              <a:t>nowledge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</a:rPr>
              <a:t>can only be true, false, or meaningless</a:t>
            </a:r>
            <a:r>
              <a:rPr lang="en-GB" sz="2400" dirty="0"/>
              <a:t>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3800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2356" y="556591"/>
            <a:ext cx="8569714" cy="791981"/>
          </a:xfrm>
        </p:spPr>
        <p:txBody>
          <a:bodyPr/>
          <a:lstStyle/>
          <a:p>
            <a:pPr algn="l"/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Research Philosophy 2: Interpretivism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512" y="1222513"/>
            <a:ext cx="9640958" cy="5181996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b="1" dirty="0" smtClean="0">
                <a:solidFill>
                  <a:srgbClr val="FFFF00"/>
                </a:solidFill>
              </a:rPr>
              <a:t>Interpretivism</a:t>
            </a:r>
            <a:r>
              <a:rPr lang="en-IN" sz="28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posits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subjective realities, emphasizing qualitative methods to understand individual meanings and context</a:t>
            </a:r>
            <a:endParaRPr lang="en-IN" sz="2800" b="1" dirty="0" smtClean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emphasizes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influence that 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and cultural factors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can have on an individual. 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ocuses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 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people’s thoughts and ideas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 in light of the socio-cultural backdrop. 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researcher plays an active role in the study, as it’s necessary to draw a holistic view of the participant and their actions, thoughts and meanings.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636" y="559577"/>
            <a:ext cx="7958331" cy="1077229"/>
          </a:xfrm>
        </p:spPr>
        <p:txBody>
          <a:bodyPr/>
          <a:lstStyle/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Research Philosophy 3: Pragmatism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572" y="1366318"/>
            <a:ext cx="10156461" cy="516369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rgbClr val="FFFF00"/>
                </a:solidFill>
              </a:rPr>
              <a:t>Pragmatism </a:t>
            </a:r>
            <a:r>
              <a:rPr lang="en-IN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8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ccepts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reality can be understood in multiple ways, allowing for a combination of perspectives rather than sticking to a single truth.  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Approaches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from a </a:t>
            </a:r>
            <a:r>
              <a:rPr lang="en-GB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practical point of view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knowledge is not fixed, but instead is constantly questioned and interpreted. 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onsists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an element of </a:t>
            </a:r>
            <a:r>
              <a:rPr lang="en-GB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researcher involvement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 subjectivity, specifically when drawing conclusions based on participants’ responses and decisions. </a:t>
            </a:r>
            <a:endParaRPr lang="en-GB" sz="28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committed to (or limited by) one specific philosophy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087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1539" y="1885285"/>
            <a:ext cx="9561443" cy="48236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GB" sz="2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 can be altered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including details such as the one person or the group of people being family members or loved ones.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fact that the experiment can be 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altered to suit the researcher’s needs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an example of pragmatism.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of the person doing the thought experiment is more important than the 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philosophical</a:t>
            </a:r>
            <a:r>
              <a:rPr lang="en-GB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ideas behind the experiment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Research Philosophy 3: Pragmatism</a:t>
            </a:r>
            <a:br>
              <a:rPr lang="en-IN" b="1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905" y="808056"/>
            <a:ext cx="9481930" cy="1398431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5">
                    <a:lumMod val="75000"/>
                  </a:schemeClr>
                </a:solidFill>
              </a:rPr>
              <a:t>Research Philosophy </a:t>
            </a:r>
            <a:r>
              <a:rPr lang="en-IN" sz="3600" b="1" dirty="0" smtClean="0">
                <a:solidFill>
                  <a:schemeClr val="accent5">
                    <a:lumMod val="75000"/>
                  </a:schemeClr>
                </a:solidFill>
              </a:rPr>
              <a:t>4: </a:t>
            </a:r>
            <a:r>
              <a:rPr lang="en-GB" sz="3600" b="1" dirty="0" smtClean="0">
                <a:solidFill>
                  <a:schemeClr val="accent4">
                    <a:lumMod val="75000"/>
                  </a:schemeClr>
                </a:solidFill>
              </a:rPr>
              <a:t>Critical Realism</a:t>
            </a:r>
            <a:endParaRPr lang="en-IN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512" y="1885285"/>
            <a:ext cx="9730409" cy="4555272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FFFF00"/>
                </a:solidFill>
              </a:rPr>
              <a:t>Critical Realism (CR)</a:t>
            </a:r>
            <a:r>
              <a:rPr lang="en-GB" sz="2800" dirty="0"/>
              <a:t> is a branch of philosophy that distinguishes between the 'real' world and the 'observable' world</a:t>
            </a:r>
            <a:r>
              <a:rPr lang="en-GB" sz="2800" dirty="0" smtClean="0"/>
              <a:t>.</a:t>
            </a:r>
          </a:p>
          <a:p>
            <a:r>
              <a:rPr lang="en-GB" sz="2800" dirty="0"/>
              <a:t>Critical realism is a philosophical approach that bridges the gap between the natural and social sciences, offering a compelling framework for understanding reality, …</a:t>
            </a:r>
            <a:r>
              <a:rPr lang="en-GB" sz="2800" dirty="0" smtClean="0"/>
              <a:t>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42760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481</TotalTime>
  <Words>699</Words>
  <Application>Microsoft Office PowerPoint</Application>
  <PresentationFormat>Widescreen</PresentationFormat>
  <Paragraphs>128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MS Shell Dlg 2</vt:lpstr>
      <vt:lpstr>Wingdings</vt:lpstr>
      <vt:lpstr>Wingdings 3</vt:lpstr>
      <vt:lpstr>Madison</vt:lpstr>
      <vt:lpstr>Research Onion</vt:lpstr>
      <vt:lpstr>Research Onion</vt:lpstr>
      <vt:lpstr>Research Philosophy </vt:lpstr>
      <vt:lpstr>Three Philosophies</vt:lpstr>
      <vt:lpstr>Research Philosophy 1: Positivism </vt:lpstr>
      <vt:lpstr>Research Philosophy 2: Interpretivism</vt:lpstr>
      <vt:lpstr>Research Philosophy 3: Pragmatism </vt:lpstr>
      <vt:lpstr>Research Philosophy 3: Pragmatism </vt:lpstr>
      <vt:lpstr>Research Philosophy 4: Critical Realism</vt:lpstr>
      <vt:lpstr>Research Philosophy 5: Postmodernism</vt:lpstr>
      <vt:lpstr>Onion Layer 2: Research Approach</vt:lpstr>
      <vt:lpstr>Onion Layer 2: Research Approach</vt:lpstr>
      <vt:lpstr>Onion Layer 2: Research Approach</vt:lpstr>
      <vt:lpstr>Schematic representation of deductive approach to research</vt:lpstr>
      <vt:lpstr>Schematic representation of inductive approach to research</vt:lpstr>
      <vt:lpstr>  Schematic representation of abductive approach to research </vt:lpstr>
      <vt:lpstr>Onion Layer 2: Research Approach</vt:lpstr>
      <vt:lpstr>Onion Layer 3: Research Strategy </vt:lpstr>
      <vt:lpstr>Strategy 1: Experimental research</vt:lpstr>
      <vt:lpstr>Strategy 2: Action research </vt:lpstr>
      <vt:lpstr>Strategy 3: Case study research </vt:lpstr>
      <vt:lpstr>Strategy 4: Grounded theory </vt:lpstr>
      <vt:lpstr>PowerPoint Presentation</vt:lpstr>
      <vt:lpstr>Strategy 5: Ethnography </vt:lpstr>
      <vt:lpstr>Strategy 5: Ethnography </vt:lpstr>
      <vt:lpstr>Strategy 6: Archival research </vt:lpstr>
      <vt:lpstr>Strategy 7: Narrative inquiry</vt:lpstr>
      <vt:lpstr>Onion Layer 4: Choices </vt:lpstr>
      <vt:lpstr>  Schematic representation of qualitative research design</vt:lpstr>
      <vt:lpstr>  Schematic Representation of Quantitative Research Design</vt:lpstr>
      <vt:lpstr>Onion Layer 5: Time horizon </vt:lpstr>
      <vt:lpstr>Onion Layer 6: Techniques and Procedures </vt:lpstr>
      <vt:lpstr>Data collection</vt:lpstr>
      <vt:lpstr>Data analysis 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Onion</dc:title>
  <dc:creator>ASUS</dc:creator>
  <cp:lastModifiedBy>ASUS</cp:lastModifiedBy>
  <cp:revision>41</cp:revision>
  <dcterms:created xsi:type="dcterms:W3CDTF">2025-01-14T05:29:07Z</dcterms:created>
  <dcterms:modified xsi:type="dcterms:W3CDTF">2025-09-13T16:43:43Z</dcterms:modified>
</cp:coreProperties>
</file>